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71" r:id="rId3"/>
    <p:sldId id="268" r:id="rId4"/>
    <p:sldId id="278" r:id="rId5"/>
    <p:sldId id="279" r:id="rId6"/>
    <p:sldId id="256" r:id="rId7"/>
    <p:sldId id="264" r:id="rId8"/>
    <p:sldId id="263" r:id="rId9"/>
    <p:sldId id="262" r:id="rId10"/>
    <p:sldId id="261" r:id="rId11"/>
    <p:sldId id="260" r:id="rId12"/>
    <p:sldId id="265" r:id="rId13"/>
    <p:sldId id="266" r:id="rId14"/>
    <p:sldId id="257" r:id="rId15"/>
    <p:sldId id="267" r:id="rId16"/>
    <p:sldId id="270" r:id="rId17"/>
    <p:sldId id="273" r:id="rId18"/>
    <p:sldId id="274" r:id="rId19"/>
    <p:sldId id="275" r:id="rId20"/>
    <p:sldId id="258" r:id="rId21"/>
    <p:sldId id="269" r:id="rId22"/>
    <p:sldId id="276" r:id="rId23"/>
    <p:sldId id="277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3366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Importance Relevancy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squeeze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bbup</c:v>
                </c:pt>
                <c:pt idx="1">
                  <c:v>bblo</c:v>
                </c:pt>
                <c:pt idx="2">
                  <c:v>kcup</c:v>
                </c:pt>
                <c:pt idx="3">
                  <c:v>kclo</c:v>
                </c:pt>
                <c:pt idx="4">
                  <c:v>midline</c:v>
                </c:pt>
                <c:pt idx="5">
                  <c:v>high</c:v>
                </c:pt>
                <c:pt idx="6">
                  <c:v>ATR</c:v>
                </c:pt>
                <c:pt idx="7">
                  <c:v>close</c:v>
                </c:pt>
                <c:pt idx="8">
                  <c:v>delta</c:v>
                </c:pt>
                <c:pt idx="9">
                  <c:v>emas_dist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16.96</c:v>
                </c:pt>
                <c:pt idx="1">
                  <c:v>15.83</c:v>
                </c:pt>
                <c:pt idx="2">
                  <c:v>9.91</c:v>
                </c:pt>
                <c:pt idx="3">
                  <c:v>8.82</c:v>
                </c:pt>
                <c:pt idx="4">
                  <c:v>7.99</c:v>
                </c:pt>
                <c:pt idx="5">
                  <c:v>5.15</c:v>
                </c:pt>
                <c:pt idx="7">
                  <c:v>5.24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46-4681-81C8-85F33484B5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ema_cross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bbup</c:v>
                </c:pt>
                <c:pt idx="1">
                  <c:v>bblo</c:v>
                </c:pt>
                <c:pt idx="2">
                  <c:v>kcup</c:v>
                </c:pt>
                <c:pt idx="3">
                  <c:v>kclo</c:v>
                </c:pt>
                <c:pt idx="4">
                  <c:v>midline</c:v>
                </c:pt>
                <c:pt idx="5">
                  <c:v>high</c:v>
                </c:pt>
                <c:pt idx="6">
                  <c:v>ATR</c:v>
                </c:pt>
                <c:pt idx="7">
                  <c:v>close</c:v>
                </c:pt>
                <c:pt idx="8">
                  <c:v>delta</c:v>
                </c:pt>
                <c:pt idx="9">
                  <c:v>emas_dist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5.48</c:v>
                </c:pt>
                <c:pt idx="1">
                  <c:v>5</c:v>
                </c:pt>
                <c:pt idx="2">
                  <c:v>5.4</c:v>
                </c:pt>
                <c:pt idx="3">
                  <c:v>4.96</c:v>
                </c:pt>
                <c:pt idx="4">
                  <c:v>5</c:v>
                </c:pt>
                <c:pt idx="5">
                  <c:v>5.87</c:v>
                </c:pt>
                <c:pt idx="6">
                  <c:v>5.94</c:v>
                </c:pt>
                <c:pt idx="7">
                  <c:v>6.31</c:v>
                </c:pt>
                <c:pt idx="8">
                  <c:v>8.3000000000000007</c:v>
                </c:pt>
                <c:pt idx="9">
                  <c:v>26.2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46-4681-81C8-85F33484B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421744"/>
        <c:axId val="108422072"/>
      </c:barChart>
      <c:catAx>
        <c:axId val="10842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22072"/>
        <c:crosses val="autoZero"/>
        <c:auto val="1"/>
        <c:lblAlgn val="ctr"/>
        <c:lblOffset val="100"/>
        <c:noMultiLvlLbl val="0"/>
      </c:catAx>
      <c:valAx>
        <c:axId val="108422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21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January 14,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January 14,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9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8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15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0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9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41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January 14,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6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268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algo-owls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BD2AC-DB74-4E9B-9D8E-B1A3F74C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24" y="1200637"/>
            <a:ext cx="3753374" cy="3124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C3B4D-AF12-4425-95EA-E2664CE98788}"/>
              </a:ext>
            </a:extLst>
          </p:cNvPr>
          <p:cNvSpPr txBox="1"/>
          <p:nvPr/>
        </p:nvSpPr>
        <p:spPr>
          <a:xfrm>
            <a:off x="5051961" y="1523999"/>
            <a:ext cx="3753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Christian –</a:t>
            </a:r>
          </a:p>
          <a:p>
            <a:r>
              <a:rPr lang="en-US" dirty="0"/>
              <a:t>	 Underlying strategy</a:t>
            </a:r>
          </a:p>
          <a:p>
            <a:r>
              <a:rPr lang="en-US" dirty="0"/>
              <a:t>Jonathan – </a:t>
            </a:r>
          </a:p>
          <a:p>
            <a:r>
              <a:rPr lang="en-US" dirty="0"/>
              <a:t>	Project Plan</a:t>
            </a:r>
          </a:p>
          <a:p>
            <a:r>
              <a:rPr lang="en-US" dirty="0"/>
              <a:t>Carolina – </a:t>
            </a:r>
          </a:p>
          <a:p>
            <a:r>
              <a:rPr lang="en-US" dirty="0"/>
              <a:t>	Random Forest Metrics</a:t>
            </a:r>
          </a:p>
          <a:p>
            <a:r>
              <a:rPr lang="en-US" dirty="0"/>
              <a:t>Mark – </a:t>
            </a:r>
          </a:p>
          <a:p>
            <a:r>
              <a:rPr lang="en-US" dirty="0"/>
              <a:t>	LSTM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C1211-69B1-44C5-AEA0-02BD20C8C6EE}"/>
              </a:ext>
            </a:extLst>
          </p:cNvPr>
          <p:cNvSpPr txBox="1"/>
          <p:nvPr/>
        </p:nvSpPr>
        <p:spPr>
          <a:xfrm>
            <a:off x="6163733" y="617502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January 16</a:t>
            </a:r>
            <a:r>
              <a:rPr lang="en-US" baseline="30000" dirty="0"/>
              <a:t>th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53095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70FB839-1256-47DE-B163-369CE7441AE3}"/>
              </a:ext>
            </a:extLst>
          </p:cNvPr>
          <p:cNvSpPr/>
          <p:nvPr/>
        </p:nvSpPr>
        <p:spPr>
          <a:xfrm>
            <a:off x="1240212" y="229557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316E7F-0ED5-4FAA-B362-1ADB5AD51491}"/>
              </a:ext>
            </a:extLst>
          </p:cNvPr>
          <p:cNvSpPr/>
          <p:nvPr/>
        </p:nvSpPr>
        <p:spPr>
          <a:xfrm>
            <a:off x="3740552" y="2046957"/>
            <a:ext cx="2204815" cy="14765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857D55-1E59-47B1-B90F-7E7A30D8FC33}"/>
              </a:ext>
            </a:extLst>
          </p:cNvPr>
          <p:cNvSpPr txBox="1"/>
          <p:nvPr/>
        </p:nvSpPr>
        <p:spPr>
          <a:xfrm>
            <a:off x="4178678" y="2723119"/>
            <a:ext cx="16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7</a:t>
            </a:r>
          </a:p>
          <a:p>
            <a:r>
              <a:rPr lang="en-US" dirty="0"/>
              <a:t>LSTM binary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666521" y="2312952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351446" y="2360158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40734553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70FB839-1256-47DE-B163-369CE7441AE3}"/>
              </a:ext>
            </a:extLst>
          </p:cNvPr>
          <p:cNvSpPr/>
          <p:nvPr/>
        </p:nvSpPr>
        <p:spPr>
          <a:xfrm>
            <a:off x="1240212" y="229557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316E7F-0ED5-4FAA-B362-1ADB5AD51491}"/>
              </a:ext>
            </a:extLst>
          </p:cNvPr>
          <p:cNvSpPr/>
          <p:nvPr/>
        </p:nvSpPr>
        <p:spPr>
          <a:xfrm>
            <a:off x="3740552" y="2046957"/>
            <a:ext cx="2204815" cy="14765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857D55-1E59-47B1-B90F-7E7A30D8FC33}"/>
              </a:ext>
            </a:extLst>
          </p:cNvPr>
          <p:cNvSpPr txBox="1"/>
          <p:nvPr/>
        </p:nvSpPr>
        <p:spPr>
          <a:xfrm>
            <a:off x="4178678" y="2723119"/>
            <a:ext cx="16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7</a:t>
            </a:r>
          </a:p>
          <a:p>
            <a:r>
              <a:rPr lang="en-US" dirty="0"/>
              <a:t>LSTM binary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666521" y="2312952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351446" y="2360158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0C5D58-6C03-4BA1-BC78-3CD80E4DFBA0}"/>
              </a:ext>
            </a:extLst>
          </p:cNvPr>
          <p:cNvSpPr/>
          <p:nvPr/>
        </p:nvSpPr>
        <p:spPr>
          <a:xfrm>
            <a:off x="1699195" y="3944620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282A409-0FE7-4D0E-85FA-9263FBEFDEC6}"/>
              </a:ext>
            </a:extLst>
          </p:cNvPr>
          <p:cNvSpPr txBox="1"/>
          <p:nvPr/>
        </p:nvSpPr>
        <p:spPr>
          <a:xfrm>
            <a:off x="1891639" y="4105359"/>
            <a:ext cx="201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8</a:t>
            </a:r>
          </a:p>
          <a:p>
            <a:r>
              <a:rPr lang="en-US" dirty="0">
                <a:solidFill>
                  <a:srgbClr val="92D050"/>
                </a:solidFill>
              </a:rPr>
              <a:t>LSTM price entry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C567F-7930-447F-B60F-82D60C34D1E3}"/>
              </a:ext>
            </a:extLst>
          </p:cNvPr>
          <p:cNvSpPr/>
          <p:nvPr/>
        </p:nvSpPr>
        <p:spPr>
          <a:xfrm>
            <a:off x="1469877" y="3691783"/>
            <a:ext cx="2585827" cy="2900004"/>
          </a:xfrm>
          <a:prstGeom prst="rect">
            <a:avLst/>
          </a:prstGeom>
          <a:noFill/>
          <a:ln w="349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725330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6DF150-EA6D-4460-AE51-A12FD82185EF}"/>
              </a:ext>
            </a:extLst>
          </p:cNvPr>
          <p:cNvSpPr/>
          <p:nvPr/>
        </p:nvSpPr>
        <p:spPr>
          <a:xfrm>
            <a:off x="7945994" y="3489818"/>
            <a:ext cx="1012668" cy="31019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DB686D-7028-4E78-92CD-B84EBECBE4E0}"/>
              </a:ext>
            </a:extLst>
          </p:cNvPr>
          <p:cNvSpPr txBox="1"/>
          <p:nvPr/>
        </p:nvSpPr>
        <p:spPr>
          <a:xfrm>
            <a:off x="7555020" y="5275988"/>
            <a:ext cx="1794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Module 10: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Automation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ML integration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D95750-A704-4C9F-882A-EAFF77305B85}"/>
              </a:ext>
            </a:extLst>
          </p:cNvPr>
          <p:cNvCxnSpPr>
            <a:cxnSpLocks/>
          </p:cNvCxnSpPr>
          <p:nvPr/>
        </p:nvCxnSpPr>
        <p:spPr>
          <a:xfrm>
            <a:off x="4894749" y="3523498"/>
            <a:ext cx="3051245" cy="90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70FB839-1256-47DE-B163-369CE7441AE3}"/>
              </a:ext>
            </a:extLst>
          </p:cNvPr>
          <p:cNvSpPr/>
          <p:nvPr/>
        </p:nvSpPr>
        <p:spPr>
          <a:xfrm>
            <a:off x="1240212" y="229557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316E7F-0ED5-4FAA-B362-1ADB5AD51491}"/>
              </a:ext>
            </a:extLst>
          </p:cNvPr>
          <p:cNvSpPr/>
          <p:nvPr/>
        </p:nvSpPr>
        <p:spPr>
          <a:xfrm>
            <a:off x="3740552" y="2046957"/>
            <a:ext cx="2204815" cy="14765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857D55-1E59-47B1-B90F-7E7A30D8FC33}"/>
              </a:ext>
            </a:extLst>
          </p:cNvPr>
          <p:cNvSpPr txBox="1"/>
          <p:nvPr/>
        </p:nvSpPr>
        <p:spPr>
          <a:xfrm>
            <a:off x="4178678" y="2723119"/>
            <a:ext cx="16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7</a:t>
            </a:r>
          </a:p>
          <a:p>
            <a:r>
              <a:rPr lang="en-US" dirty="0"/>
              <a:t>LSTM binary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666521" y="2312952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351446" y="2360158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0C5D58-6C03-4BA1-BC78-3CD80E4DFBA0}"/>
              </a:ext>
            </a:extLst>
          </p:cNvPr>
          <p:cNvSpPr/>
          <p:nvPr/>
        </p:nvSpPr>
        <p:spPr>
          <a:xfrm>
            <a:off x="1699195" y="3944620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C567F-7930-447F-B60F-82D60C34D1E3}"/>
              </a:ext>
            </a:extLst>
          </p:cNvPr>
          <p:cNvSpPr/>
          <p:nvPr/>
        </p:nvSpPr>
        <p:spPr>
          <a:xfrm>
            <a:off x="1469877" y="3691783"/>
            <a:ext cx="2585827" cy="2900004"/>
          </a:xfrm>
          <a:prstGeom prst="rect">
            <a:avLst/>
          </a:prstGeom>
          <a:noFill/>
          <a:ln w="349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D0D382-315B-4177-8EFA-CBC4D4CEC198}"/>
              </a:ext>
            </a:extLst>
          </p:cNvPr>
          <p:cNvSpPr/>
          <p:nvPr/>
        </p:nvSpPr>
        <p:spPr>
          <a:xfrm>
            <a:off x="1660382" y="5392246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20B5C01-4C4C-4438-8E95-FE1DEBB87BAF}"/>
              </a:ext>
            </a:extLst>
          </p:cNvPr>
          <p:cNvCxnSpPr>
            <a:cxnSpLocks/>
          </p:cNvCxnSpPr>
          <p:nvPr/>
        </p:nvCxnSpPr>
        <p:spPr>
          <a:xfrm>
            <a:off x="4036107" y="4505340"/>
            <a:ext cx="3906765" cy="7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99DCD79-98C4-46C0-AE70-8DED978B1FCC}"/>
              </a:ext>
            </a:extLst>
          </p:cNvPr>
          <p:cNvCxnSpPr>
            <a:cxnSpLocks/>
          </p:cNvCxnSpPr>
          <p:nvPr/>
        </p:nvCxnSpPr>
        <p:spPr>
          <a:xfrm>
            <a:off x="4080350" y="5940896"/>
            <a:ext cx="3865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DD0783-32AF-414B-9771-F1D23F320231}"/>
              </a:ext>
            </a:extLst>
          </p:cNvPr>
          <p:cNvSpPr txBox="1"/>
          <p:nvPr/>
        </p:nvSpPr>
        <p:spPr>
          <a:xfrm>
            <a:off x="1891639" y="4105359"/>
            <a:ext cx="201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8</a:t>
            </a:r>
          </a:p>
          <a:p>
            <a:r>
              <a:rPr lang="en-US" dirty="0">
                <a:solidFill>
                  <a:srgbClr val="92D050"/>
                </a:solidFill>
              </a:rPr>
              <a:t>LSTM price entry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DA7FE99-B0A0-424F-9C89-CC3606A62C38}"/>
              </a:ext>
            </a:extLst>
          </p:cNvPr>
          <p:cNvSpPr txBox="1"/>
          <p:nvPr/>
        </p:nvSpPr>
        <p:spPr>
          <a:xfrm>
            <a:off x="1751356" y="5552985"/>
            <a:ext cx="222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9</a:t>
            </a:r>
          </a:p>
          <a:p>
            <a:r>
              <a:rPr lang="en-US" dirty="0"/>
              <a:t>LSTM price target </a:t>
            </a:r>
          </a:p>
        </p:txBody>
      </p:sp>
    </p:spTree>
    <p:extLst>
      <p:ext uri="{BB962C8B-B14F-4D97-AF65-F5344CB8AC3E}">
        <p14:creationId xmlns:p14="http://schemas.microsoft.com/office/powerpoint/2010/main" val="3863958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70FB839-1256-47DE-B163-369CE7441AE3}"/>
              </a:ext>
            </a:extLst>
          </p:cNvPr>
          <p:cNvSpPr/>
          <p:nvPr/>
        </p:nvSpPr>
        <p:spPr>
          <a:xfrm>
            <a:off x="1240212" y="229557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720C5D58-6C03-4BA1-BC78-3CD80E4DFBA0}"/>
              </a:ext>
            </a:extLst>
          </p:cNvPr>
          <p:cNvSpPr/>
          <p:nvPr/>
        </p:nvSpPr>
        <p:spPr>
          <a:xfrm>
            <a:off x="1699195" y="3944620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C567F-7930-447F-B60F-82D60C34D1E3}"/>
              </a:ext>
            </a:extLst>
          </p:cNvPr>
          <p:cNvSpPr/>
          <p:nvPr/>
        </p:nvSpPr>
        <p:spPr>
          <a:xfrm>
            <a:off x="1469877" y="3691783"/>
            <a:ext cx="2585827" cy="2900004"/>
          </a:xfrm>
          <a:prstGeom prst="rect">
            <a:avLst/>
          </a:prstGeom>
          <a:noFill/>
          <a:ln w="349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64F619-FB47-4902-A0AE-F61ADD32E744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FINAL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0F6000-3F74-4363-AC31-54BFDE71F50C}"/>
              </a:ext>
            </a:extLst>
          </p:cNvPr>
          <p:cNvSpPr/>
          <p:nvPr/>
        </p:nvSpPr>
        <p:spPr>
          <a:xfrm>
            <a:off x="4548718" y="2314442"/>
            <a:ext cx="1012668" cy="39680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876083" y="2532926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531425" y="2536576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20B5C01-4C4C-4438-8E95-FE1DEBB87BAF}"/>
              </a:ext>
            </a:extLst>
          </p:cNvPr>
          <p:cNvCxnSpPr>
            <a:cxnSpLocks/>
          </p:cNvCxnSpPr>
          <p:nvPr/>
        </p:nvCxnSpPr>
        <p:spPr>
          <a:xfrm>
            <a:off x="4036107" y="4505340"/>
            <a:ext cx="512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BF8D621-8734-4D72-BEE5-52CB03210BFC}"/>
              </a:ext>
            </a:extLst>
          </p:cNvPr>
          <p:cNvSpPr txBox="1"/>
          <p:nvPr/>
        </p:nvSpPr>
        <p:spPr>
          <a:xfrm>
            <a:off x="6847128" y="1555930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RF’s trained &amp; tested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9D70B5-2886-4F5B-A0C2-5CBA821056B2}"/>
              </a:ext>
            </a:extLst>
          </p:cNvPr>
          <p:cNvSpPr txBox="1"/>
          <p:nvPr/>
        </p:nvSpPr>
        <p:spPr>
          <a:xfrm>
            <a:off x="1891639" y="4105359"/>
            <a:ext cx="201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8</a:t>
            </a:r>
          </a:p>
          <a:p>
            <a:r>
              <a:rPr lang="en-US" dirty="0">
                <a:solidFill>
                  <a:srgbClr val="92D050"/>
                </a:solidFill>
              </a:rPr>
              <a:t>LSTM price entry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D8AD3C-177C-47A6-892D-FC359F5213E7}"/>
              </a:ext>
            </a:extLst>
          </p:cNvPr>
          <p:cNvSpPr txBox="1"/>
          <p:nvPr/>
        </p:nvSpPr>
        <p:spPr>
          <a:xfrm>
            <a:off x="5915286" y="2411866"/>
            <a:ext cx="201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.PY script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09ED51-E1A6-4D37-9CA3-271626239474}"/>
              </a:ext>
            </a:extLst>
          </p:cNvPr>
          <p:cNvCxnSpPr>
            <a:cxnSpLocks/>
          </p:cNvCxnSpPr>
          <p:nvPr/>
        </p:nvCxnSpPr>
        <p:spPr>
          <a:xfrm flipH="1">
            <a:off x="5578679" y="2781198"/>
            <a:ext cx="873397" cy="63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0900620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60AF3-458E-4F31-87E3-7822C0C11471}"/>
              </a:ext>
            </a:extLst>
          </p:cNvPr>
          <p:cNvSpPr txBox="1"/>
          <p:nvPr/>
        </p:nvSpPr>
        <p:spPr>
          <a:xfrm>
            <a:off x="5247120" y="918052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 EMAs cross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D416D919-8378-4965-BB6C-CB47C7A11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89" y="3654395"/>
            <a:ext cx="3038899" cy="2553056"/>
          </a:xfrm>
          <a:prstGeom prst="rect">
            <a:avLst/>
          </a:prstGeom>
        </p:spPr>
      </p:pic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DFD9BEF0-08CA-466F-BF96-BC081D8FC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13" y="1361684"/>
            <a:ext cx="3048425" cy="25625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E3BD3D-1531-435F-8271-DE3AB72AF0E0}"/>
              </a:ext>
            </a:extLst>
          </p:cNvPr>
          <p:cNvSpPr/>
          <p:nvPr/>
        </p:nvSpPr>
        <p:spPr>
          <a:xfrm>
            <a:off x="1664470" y="4495088"/>
            <a:ext cx="2042445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7B985-6366-46D0-B2F3-71A46EE39860}"/>
              </a:ext>
            </a:extLst>
          </p:cNvPr>
          <p:cNvSpPr txBox="1"/>
          <p:nvPr/>
        </p:nvSpPr>
        <p:spPr>
          <a:xfrm>
            <a:off x="1785586" y="4528339"/>
            <a:ext cx="233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Acc. Score: 70%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EA82CA-28A1-46EE-9C7D-FB60E5FD41DD}"/>
              </a:ext>
            </a:extLst>
          </p:cNvPr>
          <p:cNvSpPr/>
          <p:nvPr/>
        </p:nvSpPr>
        <p:spPr>
          <a:xfrm rot="16200000">
            <a:off x="2488547" y="4002043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8D1024-0124-47FB-ADC2-57DE76B8CA52}"/>
              </a:ext>
            </a:extLst>
          </p:cNvPr>
          <p:cNvSpPr/>
          <p:nvPr/>
        </p:nvSpPr>
        <p:spPr>
          <a:xfrm>
            <a:off x="6046152" y="2758898"/>
            <a:ext cx="2042445" cy="4358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284F4-98E1-4049-8831-611726FD4359}"/>
              </a:ext>
            </a:extLst>
          </p:cNvPr>
          <p:cNvSpPr txBox="1"/>
          <p:nvPr/>
        </p:nvSpPr>
        <p:spPr>
          <a:xfrm>
            <a:off x="6106255" y="2768252"/>
            <a:ext cx="233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Acc. Score: 71%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FFB03EF-9836-4846-8F91-D92410790614}"/>
              </a:ext>
            </a:extLst>
          </p:cNvPr>
          <p:cNvSpPr/>
          <p:nvPr/>
        </p:nvSpPr>
        <p:spPr>
          <a:xfrm rot="5400000">
            <a:off x="6794104" y="3327786"/>
            <a:ext cx="252067" cy="28751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D7B3A-1785-4F7E-8932-6B073EEDE280}"/>
              </a:ext>
            </a:extLst>
          </p:cNvPr>
          <p:cNvSpPr txBox="1"/>
          <p:nvPr/>
        </p:nvSpPr>
        <p:spPr>
          <a:xfrm>
            <a:off x="797082" y="4999521"/>
            <a:ext cx="3535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Estimators = 1000</a:t>
            </a:r>
          </a:p>
          <a:p>
            <a:r>
              <a:rPr lang="en-US" dirty="0" err="1"/>
              <a:t>Max_depth</a:t>
            </a:r>
            <a:r>
              <a:rPr lang="en-US" dirty="0"/>
              <a:t> =25</a:t>
            </a:r>
          </a:p>
          <a:p>
            <a:r>
              <a:rPr lang="en-US" dirty="0"/>
              <a:t>Relevant Features 60%:  </a:t>
            </a:r>
            <a:r>
              <a:rPr lang="en-US" dirty="0" err="1"/>
              <a:t>bbup</a:t>
            </a:r>
            <a:r>
              <a:rPr lang="en-US" dirty="0"/>
              <a:t>, </a:t>
            </a:r>
            <a:r>
              <a:rPr lang="en-US" dirty="0" err="1"/>
              <a:t>bblo</a:t>
            </a:r>
            <a:r>
              <a:rPr lang="en-US" dirty="0"/>
              <a:t>, </a:t>
            </a:r>
            <a:r>
              <a:rPr lang="en-US" dirty="0" err="1"/>
              <a:t>kcup</a:t>
            </a:r>
            <a:r>
              <a:rPr lang="en-US" dirty="0"/>
              <a:t>, </a:t>
            </a:r>
            <a:r>
              <a:rPr lang="en-US" dirty="0" err="1"/>
              <a:t>kclo</a:t>
            </a:r>
            <a:r>
              <a:rPr lang="en-US" dirty="0"/>
              <a:t> and 20sma.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4C02F-2E88-4870-A924-93F0F3916926}"/>
              </a:ext>
            </a:extLst>
          </p:cNvPr>
          <p:cNvSpPr txBox="1"/>
          <p:nvPr/>
        </p:nvSpPr>
        <p:spPr>
          <a:xfrm>
            <a:off x="5008569" y="1355272"/>
            <a:ext cx="3535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Estimators = 1000</a:t>
            </a:r>
          </a:p>
          <a:p>
            <a:r>
              <a:rPr lang="en-US" dirty="0" err="1"/>
              <a:t>Max_depth</a:t>
            </a:r>
            <a:r>
              <a:rPr lang="en-US" dirty="0"/>
              <a:t> =20</a:t>
            </a:r>
          </a:p>
          <a:p>
            <a:r>
              <a:rPr lang="en-US" dirty="0"/>
              <a:t>Relevant Features 53%:  </a:t>
            </a:r>
            <a:r>
              <a:rPr lang="en-US" dirty="0" err="1"/>
              <a:t>ema_dist</a:t>
            </a:r>
            <a:r>
              <a:rPr lang="en-US" dirty="0"/>
              <a:t>, delta, close, ATR and high.</a:t>
            </a:r>
          </a:p>
        </p:txBody>
      </p:sp>
    </p:spTree>
    <p:extLst>
      <p:ext uri="{BB962C8B-B14F-4D97-AF65-F5344CB8AC3E}">
        <p14:creationId xmlns:p14="http://schemas.microsoft.com/office/powerpoint/2010/main" val="4038090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75307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C203691-F5CC-4759-9484-B9E0DE2C3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5" y="2050810"/>
            <a:ext cx="3543795" cy="24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4BF8AD-4D5B-4444-920A-D321E8E7468D}"/>
              </a:ext>
            </a:extLst>
          </p:cNvPr>
          <p:cNvSpPr txBox="1"/>
          <p:nvPr/>
        </p:nvSpPr>
        <p:spPr>
          <a:xfrm>
            <a:off x="5615571" y="6162664"/>
            <a:ext cx="221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 Recall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EC43E-9C61-4F83-8484-06E8FE46F354}"/>
              </a:ext>
            </a:extLst>
          </p:cNvPr>
          <p:cNvSpPr txBox="1"/>
          <p:nvPr/>
        </p:nvSpPr>
        <p:spPr>
          <a:xfrm>
            <a:off x="2174148" y="4460971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BE88B-E911-4806-8C41-2AA6FEFB2C35}"/>
              </a:ext>
            </a:extLst>
          </p:cNvPr>
          <p:cNvSpPr txBox="1"/>
          <p:nvPr/>
        </p:nvSpPr>
        <p:spPr>
          <a:xfrm>
            <a:off x="776768" y="1751183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959E12-46CD-4DC6-8C6D-709180FAAAC6}"/>
              </a:ext>
            </a:extLst>
          </p:cNvPr>
          <p:cNvSpPr txBox="1"/>
          <p:nvPr/>
        </p:nvSpPr>
        <p:spPr>
          <a:xfrm>
            <a:off x="5247120" y="918052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 EMAs cross RF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89E1D-2B5A-40F0-B6F0-132ABEB83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60" y="2100246"/>
            <a:ext cx="3499135" cy="23112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6A760D-B2AF-45A5-ABC7-FE2A61C46D5B}"/>
              </a:ext>
            </a:extLst>
          </p:cNvPr>
          <p:cNvSpPr txBox="1"/>
          <p:nvPr/>
        </p:nvSpPr>
        <p:spPr>
          <a:xfrm>
            <a:off x="4953245" y="1761472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C9813B-87DE-432D-9335-CAC5DEF71355}"/>
              </a:ext>
            </a:extLst>
          </p:cNvPr>
          <p:cNvSpPr txBox="1"/>
          <p:nvPr/>
        </p:nvSpPr>
        <p:spPr>
          <a:xfrm>
            <a:off x="6337210" y="4411536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32135410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344326" y="197421"/>
            <a:ext cx="645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– Importance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cxnSpLocks/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4F313F0-0ED6-42FC-99C0-801AD3EE9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454136"/>
              </p:ext>
            </p:extLst>
          </p:nvPr>
        </p:nvGraphicFramePr>
        <p:xfrm>
          <a:off x="1018752" y="1284448"/>
          <a:ext cx="7106495" cy="4935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47B64C-5886-4F42-808F-2A61FE7BAD1B}"/>
              </a:ext>
            </a:extLst>
          </p:cNvPr>
          <p:cNvSpPr txBox="1"/>
          <p:nvPr/>
        </p:nvSpPr>
        <p:spPr>
          <a:xfrm>
            <a:off x="1018752" y="1284448"/>
            <a:ext cx="34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86716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LSTM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959E12-46CD-4DC6-8C6D-709180FAAAC6}"/>
              </a:ext>
            </a:extLst>
          </p:cNvPr>
          <p:cNvSpPr txBox="1"/>
          <p:nvPr/>
        </p:nvSpPr>
        <p:spPr>
          <a:xfrm>
            <a:off x="3096868" y="1273054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8: Price Entry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1A3438BF-CC5A-49F5-9F3B-E1DC2D06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071687"/>
            <a:ext cx="3771900" cy="2714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6B5347-E253-4F46-8EA6-4A8756EB597C}"/>
              </a:ext>
            </a:extLst>
          </p:cNvPr>
          <p:cNvSpPr txBox="1"/>
          <p:nvPr/>
        </p:nvSpPr>
        <p:spPr>
          <a:xfrm>
            <a:off x="2572284" y="1794617"/>
            <a:ext cx="82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10740D-3A6A-462F-8B67-10B7B1109E17}"/>
              </a:ext>
            </a:extLst>
          </p:cNvPr>
          <p:cNvSpPr txBox="1"/>
          <p:nvPr/>
        </p:nvSpPr>
        <p:spPr>
          <a:xfrm>
            <a:off x="4374023" y="4786312"/>
            <a:ext cx="82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ADD9E-B537-44EA-8BEE-D44321501BD5}"/>
              </a:ext>
            </a:extLst>
          </p:cNvPr>
          <p:cNvSpPr/>
          <p:nvPr/>
        </p:nvSpPr>
        <p:spPr>
          <a:xfrm>
            <a:off x="3281584" y="5498428"/>
            <a:ext cx="2691926" cy="5009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263C3-66FC-45C1-8C92-460DD93B48CB}"/>
              </a:ext>
            </a:extLst>
          </p:cNvPr>
          <p:cNvSpPr txBox="1"/>
          <p:nvPr/>
        </p:nvSpPr>
        <p:spPr>
          <a:xfrm>
            <a:off x="3281584" y="5582954"/>
            <a:ext cx="362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function =  0.00205 </a:t>
            </a:r>
          </a:p>
        </p:txBody>
      </p:sp>
    </p:spTree>
    <p:extLst>
      <p:ext uri="{BB962C8B-B14F-4D97-AF65-F5344CB8AC3E}">
        <p14:creationId xmlns:p14="http://schemas.microsoft.com/office/powerpoint/2010/main" val="1743147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Future Developments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8F81A8-E58D-4A9A-8792-06D798721EBC}"/>
              </a:ext>
            </a:extLst>
          </p:cNvPr>
          <p:cNvSpPr txBox="1"/>
          <p:nvPr/>
        </p:nvSpPr>
        <p:spPr>
          <a:xfrm>
            <a:off x="1444239" y="2456739"/>
            <a:ext cx="6956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Automation / Machine Learning integration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Develop a .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script using Select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Develop a Machine Learning Model to predict prices 5 or more periods ahead (target price predictor)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Develop Function that execute trades based on prices forecasted by LSTM price predictors. </a:t>
            </a:r>
          </a:p>
        </p:txBody>
      </p:sp>
    </p:spTree>
    <p:extLst>
      <p:ext uri="{BB962C8B-B14F-4D97-AF65-F5344CB8AC3E}">
        <p14:creationId xmlns:p14="http://schemas.microsoft.com/office/powerpoint/2010/main" val="3978397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Summary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D05F88-F3F9-4F68-84B9-BC37F8B8AC0D}"/>
              </a:ext>
            </a:extLst>
          </p:cNvPr>
          <p:cNvSpPr txBox="1"/>
          <p:nvPr/>
        </p:nvSpPr>
        <p:spPr>
          <a:xfrm>
            <a:off x="1854437" y="1674976"/>
            <a:ext cx="53582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binary model caused barriers to the Machine Learning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 random forest classifiers offered 70% or above accuracy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7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327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Strategy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DFB855A-4579-47EC-A4D1-23F7DF189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6" y="969707"/>
            <a:ext cx="8823228" cy="42231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E6646-8F33-422E-8AB4-965426ABDDB9}"/>
              </a:ext>
            </a:extLst>
          </p:cNvPr>
          <p:cNvSpPr txBox="1"/>
          <p:nvPr/>
        </p:nvSpPr>
        <p:spPr>
          <a:xfrm>
            <a:off x="857956" y="5497689"/>
            <a:ext cx="7484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aim at anticipating market moves by identifying squeezes that precedes them.</a:t>
            </a:r>
          </a:p>
          <a:p>
            <a:r>
              <a:rPr lang="en-US" dirty="0"/>
              <a:t>We aim at using 2 EMAs crossovers to anticipate their crossovers for direction predictions.</a:t>
            </a:r>
          </a:p>
        </p:txBody>
      </p:sp>
    </p:spTree>
    <p:extLst>
      <p:ext uri="{BB962C8B-B14F-4D97-AF65-F5344CB8AC3E}">
        <p14:creationId xmlns:p14="http://schemas.microsoft.com/office/powerpoint/2010/main" val="40463159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268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algo-owls</a:t>
            </a:r>
          </a:p>
        </p:txBody>
      </p:sp>
    </p:spTree>
    <p:extLst>
      <p:ext uri="{BB962C8B-B14F-4D97-AF65-F5344CB8AC3E}">
        <p14:creationId xmlns:p14="http://schemas.microsoft.com/office/powerpoint/2010/main" val="38026746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268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algo-owls</a:t>
            </a:r>
          </a:p>
        </p:txBody>
      </p:sp>
    </p:spTree>
    <p:extLst>
      <p:ext uri="{BB962C8B-B14F-4D97-AF65-F5344CB8AC3E}">
        <p14:creationId xmlns:p14="http://schemas.microsoft.com/office/powerpoint/2010/main" val="15271859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60AF3-458E-4F31-87E3-7822C0C11471}"/>
              </a:ext>
            </a:extLst>
          </p:cNvPr>
          <p:cNvSpPr txBox="1"/>
          <p:nvPr/>
        </p:nvSpPr>
        <p:spPr>
          <a:xfrm>
            <a:off x="5247120" y="918052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 EMAs cross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D416D919-8378-4965-BB6C-CB47C7A11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89" y="3654395"/>
            <a:ext cx="3038899" cy="2553056"/>
          </a:xfrm>
          <a:prstGeom prst="rect">
            <a:avLst/>
          </a:prstGeom>
        </p:spPr>
      </p:pic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DFD9BEF0-08CA-466F-BF96-BC081D8FC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13" y="1361684"/>
            <a:ext cx="3048425" cy="25625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E3BD3D-1531-435F-8271-DE3AB72AF0E0}"/>
              </a:ext>
            </a:extLst>
          </p:cNvPr>
          <p:cNvSpPr/>
          <p:nvPr/>
        </p:nvSpPr>
        <p:spPr>
          <a:xfrm>
            <a:off x="1664470" y="4495088"/>
            <a:ext cx="2042445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7B985-6366-46D0-B2F3-71A46EE39860}"/>
              </a:ext>
            </a:extLst>
          </p:cNvPr>
          <p:cNvSpPr txBox="1"/>
          <p:nvPr/>
        </p:nvSpPr>
        <p:spPr>
          <a:xfrm>
            <a:off x="1785586" y="4528339"/>
            <a:ext cx="233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Acc. Score: 70%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EA82CA-28A1-46EE-9C7D-FB60E5FD41DD}"/>
              </a:ext>
            </a:extLst>
          </p:cNvPr>
          <p:cNvSpPr/>
          <p:nvPr/>
        </p:nvSpPr>
        <p:spPr>
          <a:xfrm rot="16200000">
            <a:off x="2488547" y="4002043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8D1024-0124-47FB-ADC2-57DE76B8CA52}"/>
              </a:ext>
            </a:extLst>
          </p:cNvPr>
          <p:cNvSpPr/>
          <p:nvPr/>
        </p:nvSpPr>
        <p:spPr>
          <a:xfrm>
            <a:off x="6046152" y="2758898"/>
            <a:ext cx="2042445" cy="4358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284F4-98E1-4049-8831-611726FD4359}"/>
              </a:ext>
            </a:extLst>
          </p:cNvPr>
          <p:cNvSpPr txBox="1"/>
          <p:nvPr/>
        </p:nvSpPr>
        <p:spPr>
          <a:xfrm>
            <a:off x="6106255" y="2768252"/>
            <a:ext cx="233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Acc. Score: 71%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FFB03EF-9836-4846-8F91-D92410790614}"/>
              </a:ext>
            </a:extLst>
          </p:cNvPr>
          <p:cNvSpPr/>
          <p:nvPr/>
        </p:nvSpPr>
        <p:spPr>
          <a:xfrm rot="5400000">
            <a:off x="6794104" y="3327786"/>
            <a:ext cx="252067" cy="28751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D7B3A-1785-4F7E-8932-6B073EEDE280}"/>
              </a:ext>
            </a:extLst>
          </p:cNvPr>
          <p:cNvSpPr txBox="1"/>
          <p:nvPr/>
        </p:nvSpPr>
        <p:spPr>
          <a:xfrm>
            <a:off x="797082" y="4999521"/>
            <a:ext cx="3535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Estimators = 1000</a:t>
            </a:r>
          </a:p>
          <a:p>
            <a:r>
              <a:rPr lang="en-US" dirty="0" err="1"/>
              <a:t>Max_depth</a:t>
            </a:r>
            <a:r>
              <a:rPr lang="en-US" dirty="0"/>
              <a:t> =25</a:t>
            </a:r>
          </a:p>
          <a:p>
            <a:r>
              <a:rPr lang="en-US" dirty="0"/>
              <a:t>Relevant Features 60%:  </a:t>
            </a:r>
            <a:r>
              <a:rPr lang="en-US" dirty="0" err="1"/>
              <a:t>bbup</a:t>
            </a:r>
            <a:r>
              <a:rPr lang="en-US" dirty="0"/>
              <a:t>, </a:t>
            </a:r>
            <a:r>
              <a:rPr lang="en-US" dirty="0" err="1"/>
              <a:t>bblo</a:t>
            </a:r>
            <a:r>
              <a:rPr lang="en-US" dirty="0"/>
              <a:t>, </a:t>
            </a:r>
            <a:r>
              <a:rPr lang="en-US" dirty="0" err="1"/>
              <a:t>kcup</a:t>
            </a:r>
            <a:r>
              <a:rPr lang="en-US" dirty="0"/>
              <a:t>, </a:t>
            </a:r>
            <a:r>
              <a:rPr lang="en-US" dirty="0" err="1"/>
              <a:t>kclo</a:t>
            </a:r>
            <a:r>
              <a:rPr lang="en-US" dirty="0"/>
              <a:t> and 20sma.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4C02F-2E88-4870-A924-93F0F3916926}"/>
              </a:ext>
            </a:extLst>
          </p:cNvPr>
          <p:cNvSpPr txBox="1"/>
          <p:nvPr/>
        </p:nvSpPr>
        <p:spPr>
          <a:xfrm>
            <a:off x="5008569" y="1355272"/>
            <a:ext cx="3535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Estimators = 1000</a:t>
            </a:r>
          </a:p>
          <a:p>
            <a:r>
              <a:rPr lang="en-US" dirty="0" err="1"/>
              <a:t>Max_depth</a:t>
            </a:r>
            <a:r>
              <a:rPr lang="en-US" dirty="0"/>
              <a:t> =20</a:t>
            </a:r>
          </a:p>
          <a:p>
            <a:r>
              <a:rPr lang="en-US" dirty="0"/>
              <a:t>Relevant Features 53%:  </a:t>
            </a:r>
            <a:r>
              <a:rPr lang="en-US" dirty="0" err="1"/>
              <a:t>ema_dist</a:t>
            </a:r>
            <a:r>
              <a:rPr lang="en-US" dirty="0"/>
              <a:t>, delta, close, ATR and high.</a:t>
            </a:r>
          </a:p>
        </p:txBody>
      </p:sp>
    </p:spTree>
    <p:extLst>
      <p:ext uri="{BB962C8B-B14F-4D97-AF65-F5344CB8AC3E}">
        <p14:creationId xmlns:p14="http://schemas.microsoft.com/office/powerpoint/2010/main" val="1449595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75307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alendar&#10;&#10;Description automatically generated">
            <a:extLst>
              <a:ext uri="{FF2B5EF4-FFF2-40B4-BE49-F238E27FC236}">
                <a16:creationId xmlns:a16="http://schemas.microsoft.com/office/drawing/2014/main" id="{4F97033F-7159-4636-AF33-89E31904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5" y="1472050"/>
            <a:ext cx="3564990" cy="2319292"/>
          </a:xfrm>
          <a:prstGeom prst="rect">
            <a:avLst/>
          </a:prstGeom>
        </p:spPr>
      </p:pic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6FCAC0B8-B503-43CC-8981-E8CAAB18B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73" y="4092955"/>
            <a:ext cx="3499135" cy="2319288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C203691-F5CC-4759-9484-B9E0DE2C3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5" y="4020880"/>
            <a:ext cx="3543795" cy="24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4BF8AD-4D5B-4444-920A-D321E8E7468D}"/>
              </a:ext>
            </a:extLst>
          </p:cNvPr>
          <p:cNvSpPr txBox="1"/>
          <p:nvPr/>
        </p:nvSpPr>
        <p:spPr>
          <a:xfrm>
            <a:off x="3471287" y="3726257"/>
            <a:ext cx="221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 Recall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EC43E-9C61-4F83-8484-06E8FE46F354}"/>
              </a:ext>
            </a:extLst>
          </p:cNvPr>
          <p:cNvSpPr txBox="1"/>
          <p:nvPr/>
        </p:nvSpPr>
        <p:spPr>
          <a:xfrm>
            <a:off x="2130804" y="6389096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BE88B-E911-4806-8C41-2AA6FEFB2C35}"/>
              </a:ext>
            </a:extLst>
          </p:cNvPr>
          <p:cNvSpPr txBox="1"/>
          <p:nvPr/>
        </p:nvSpPr>
        <p:spPr>
          <a:xfrm>
            <a:off x="546684" y="3784532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959E12-46CD-4DC6-8C6D-709180FAAAC6}"/>
              </a:ext>
            </a:extLst>
          </p:cNvPr>
          <p:cNvSpPr txBox="1"/>
          <p:nvPr/>
        </p:nvSpPr>
        <p:spPr>
          <a:xfrm>
            <a:off x="5247120" y="918052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 EMAs cross RF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89E1D-2B5A-40F0-B6F0-132ABEB83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82" y="1364780"/>
            <a:ext cx="3499135" cy="23112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6A760D-B2AF-45A5-ABC7-FE2A61C46D5B}"/>
              </a:ext>
            </a:extLst>
          </p:cNvPr>
          <p:cNvSpPr txBox="1"/>
          <p:nvPr/>
        </p:nvSpPr>
        <p:spPr>
          <a:xfrm>
            <a:off x="4418565" y="1107851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C9813B-87DE-432D-9335-CAC5DEF71355}"/>
              </a:ext>
            </a:extLst>
          </p:cNvPr>
          <p:cNvSpPr txBox="1"/>
          <p:nvPr/>
        </p:nvSpPr>
        <p:spPr>
          <a:xfrm>
            <a:off x="6243206" y="3594445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2319750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Project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00E630-42AE-47DC-8EC9-D3A1A88A1750}"/>
              </a:ext>
            </a:extLst>
          </p:cNvPr>
          <p:cNvSpPr txBox="1"/>
          <p:nvPr/>
        </p:nvSpPr>
        <p:spPr>
          <a:xfrm>
            <a:off x="824089" y="1332090"/>
            <a:ext cx="3508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one Machine Learning Model to predict the squeeze breakout and breakout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 least two of the libraries specified below: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E4BC47-BA11-4B92-9F77-1673B39AA0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778" y="3562320"/>
            <a:ext cx="3965222" cy="2409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23061-9D3F-41A4-AA9C-8B4486446603}"/>
              </a:ext>
            </a:extLst>
          </p:cNvPr>
          <p:cNvSpPr txBox="1"/>
          <p:nvPr/>
        </p:nvSpPr>
        <p:spPr>
          <a:xfrm>
            <a:off x="1478847" y="918052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795ECA-D56B-47A6-881C-5FB2A1A49824}"/>
              </a:ext>
            </a:extLst>
          </p:cNvPr>
          <p:cNvSpPr txBox="1"/>
          <p:nvPr/>
        </p:nvSpPr>
        <p:spPr>
          <a:xfrm>
            <a:off x="5329937" y="885786"/>
            <a:ext cx="281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SCOPE OF WORK</a:t>
            </a:r>
          </a:p>
        </p:txBody>
      </p:sp>
    </p:spTree>
    <p:extLst>
      <p:ext uri="{BB962C8B-B14F-4D97-AF65-F5344CB8AC3E}">
        <p14:creationId xmlns:p14="http://schemas.microsoft.com/office/powerpoint/2010/main" val="392512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Project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00E630-42AE-47DC-8EC9-D3A1A88A1750}"/>
              </a:ext>
            </a:extLst>
          </p:cNvPr>
          <p:cNvSpPr txBox="1"/>
          <p:nvPr/>
        </p:nvSpPr>
        <p:spPr>
          <a:xfrm>
            <a:off x="824089" y="1332090"/>
            <a:ext cx="3508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one Machine Learning Model to predict the squeeze breakout and breakout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 least two of the libraries specified below: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E4BC47-BA11-4B92-9F77-1673B39AA0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778" y="3562320"/>
            <a:ext cx="3965222" cy="2409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23061-9D3F-41A4-AA9C-8B4486446603}"/>
              </a:ext>
            </a:extLst>
          </p:cNvPr>
          <p:cNvSpPr txBox="1"/>
          <p:nvPr/>
        </p:nvSpPr>
        <p:spPr>
          <a:xfrm>
            <a:off x="1478847" y="918052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795ECA-D56B-47A6-881C-5FB2A1A49824}"/>
              </a:ext>
            </a:extLst>
          </p:cNvPr>
          <p:cNvSpPr txBox="1"/>
          <p:nvPr/>
        </p:nvSpPr>
        <p:spPr>
          <a:xfrm>
            <a:off x="5329937" y="885786"/>
            <a:ext cx="281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SCOPE OF 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DADA52-35AE-4497-870B-1B14FB809857}"/>
              </a:ext>
            </a:extLst>
          </p:cNvPr>
          <p:cNvSpPr txBox="1"/>
          <p:nvPr/>
        </p:nvSpPr>
        <p:spPr>
          <a:xfrm>
            <a:off x="4893736" y="1337733"/>
            <a:ext cx="35086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Machine Learning system comprised of 4 Machine Learning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Random Forests Classifiers (squeeze and EMAs crossover)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LSTM Binary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LSTM price predictor (price entry)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8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Project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00E630-42AE-47DC-8EC9-D3A1A88A1750}"/>
              </a:ext>
            </a:extLst>
          </p:cNvPr>
          <p:cNvSpPr txBox="1"/>
          <p:nvPr/>
        </p:nvSpPr>
        <p:spPr>
          <a:xfrm>
            <a:off x="824089" y="1332090"/>
            <a:ext cx="3508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one Machine Learning Model to predict the squeeze breakout and breakout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 least two of the libraries specified below: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E4BC47-BA11-4B92-9F77-1673B39AA0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778" y="3562320"/>
            <a:ext cx="3965222" cy="2409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23061-9D3F-41A4-AA9C-8B4486446603}"/>
              </a:ext>
            </a:extLst>
          </p:cNvPr>
          <p:cNvSpPr txBox="1"/>
          <p:nvPr/>
        </p:nvSpPr>
        <p:spPr>
          <a:xfrm>
            <a:off x="1478847" y="918052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795ECA-D56B-47A6-881C-5FB2A1A49824}"/>
              </a:ext>
            </a:extLst>
          </p:cNvPr>
          <p:cNvSpPr txBox="1"/>
          <p:nvPr/>
        </p:nvSpPr>
        <p:spPr>
          <a:xfrm>
            <a:off x="5329937" y="885786"/>
            <a:ext cx="281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SCOPE OF 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DADA52-35AE-4497-870B-1B14FB809857}"/>
              </a:ext>
            </a:extLst>
          </p:cNvPr>
          <p:cNvSpPr txBox="1"/>
          <p:nvPr/>
        </p:nvSpPr>
        <p:spPr>
          <a:xfrm>
            <a:off x="4893736" y="1337733"/>
            <a:ext cx="35086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Machine Learning system comprised of 4 Machine Learning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Random Forests Classifiers (squeeze and EMAs crossover)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LSTM Binary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LSTM price predictor (price entry)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each ML Performance with analytics and metrics.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Libraries and applications: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Scikit-Learn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TensorFlow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42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9917423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3363565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1636709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3460704961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1A1E2E"/>
      </a:dk2>
      <a:lt2>
        <a:srgbClr val="F0F3F2"/>
      </a:lt2>
      <a:accent1>
        <a:srgbClr val="E72989"/>
      </a:accent1>
      <a:accent2>
        <a:srgbClr val="D517C6"/>
      </a:accent2>
      <a:accent3>
        <a:srgbClr val="A729E7"/>
      </a:accent3>
      <a:accent4>
        <a:srgbClr val="5024D7"/>
      </a:accent4>
      <a:accent5>
        <a:srgbClr val="2949E7"/>
      </a:accent5>
      <a:accent6>
        <a:srgbClr val="1787D5"/>
      </a:accent6>
      <a:hlink>
        <a:srgbClr val="3F40BF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1315</TotalTime>
  <Words>891</Words>
  <Application>Microsoft Office PowerPoint</Application>
  <PresentationFormat>On-screen Show (4:3)</PresentationFormat>
  <Paragraphs>245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Avenir Next LT Pro</vt:lpstr>
      <vt:lpstr>Sagona Book</vt:lpstr>
      <vt:lpstr>The Hand Extrablack</vt:lpstr>
      <vt:lpstr>BlobVTI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haydee benzaquen</dc:creator>
  <cp:lastModifiedBy>haydee benzaquen</cp:lastModifiedBy>
  <cp:revision>57</cp:revision>
  <cp:lastPrinted>2021-01-14T17:33:16Z</cp:lastPrinted>
  <dcterms:created xsi:type="dcterms:W3CDTF">2021-01-12T18:20:23Z</dcterms:created>
  <dcterms:modified xsi:type="dcterms:W3CDTF">2021-01-15T04:57:47Z</dcterms:modified>
</cp:coreProperties>
</file>